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9F7F"/>
    <a:srgbClr val="D3B7A1"/>
    <a:srgbClr val="632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5:44:34.8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24575,'3'4'0,"1"0"0,-1-1 0,1 1 0,0-1 0,0 0 0,1 0 0,-1 0 0,1-1 0,-1 1 0,11 2 0,-1 1 0,-1 1 0,1 0 0,-1 1 0,0 1 0,-1 0 0,16 14 0,62 71 0,-34-31 0,-35-43 0,34 41 0,48 96 0,-82-118 0,-2 1 0,-2 0 0,14 50 0,-26-74 0,11 52 0,-14-61 0,-1 1 0,1-1 0,1 0 0,-1 0 0,7 12 0,-5-12 0,-1-1 0,0 1 0,-1 0 0,0 0 0,0 0 0,0 0 0,0 9 0,1 6 0,0 0 0,11 39 0,-9-42 0,0 1 0,-1-1 0,-1 1 0,0 23 0,6 94 0,-7-115 0,10 71 0,-4-30 0,0 71 0,-6-94 0,10 58 0,-6-59 0,1 62 0,7 31 0,-13-25 0,-3 91 0,-4-150 0,-2 49 0,0 97 0,4-123 0,5 126 0,-3 29 0,-3-174 0,-3 55 0,7-78 0,-2-1 0,-6 33 0,3-33 0,2 1 0,0 34 0,5-40 0,0 26 0,-3 0 0,-8 58 0,-3 25 0,5-74 0,3 1 0,2 59 0,2-97 0,-1 0 0,-8 35 0,5-35 0,1 0 0,-1 37 0,-8 75 0,3 26 0,8-146 0,-11 69 0,7-50 0,-3 52 0,5-44 0,-1-1 0,-3 0 0,-1 0 0,-26 68 0,-13 40 0,34-108 0,8-20 0,0 0 0,-2-1 0,0 0 0,-1-1 0,0 1 0,-13 16 0,-13 17 0,29-39 0,-1-1 0,0-1 0,-1 1 0,0-1 0,-14 12 0,10-10 0,0 1 0,1 0 0,1 0 0,-11 16 0,14-17 0,-1 0 0,-1-1 0,0 0 0,0 0 0,-1-1 0,-19 15 0,20-18-78,8-5 17,0-1-1,0 0 1,0 0 0,0 1 0,0-1-1,0 0 1,0 0 0,-1 0-1,1-1 1,0 1 0,-1 0 0,1 0-1,-1-1 1,1 1 0,-1-1-1,1 1 1,-1-1 0,1 0 0,-1 1-1,-3-1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5:44:42.8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1103 1 24575,'-4'0'0,"0"1"0,1 0 0,-1 0 0,1 1 0,-1-1 0,1 1 0,0 0 0,0-1 0,0 2 0,0-1 0,0 0 0,0 0 0,0 1 0,1 0 0,-1-1 0,-2 6 0,-38 53 0,38-53 0,-141 253 0,146-259 0,-10 17 0,2-3 0,0 0 0,-1-1 0,-11 14 0,12-17 0,1 0 0,0 1 0,1 0 0,-5 16 0,4-13 0,-86 202 0,53-138 0,25-53 0,1 1 0,2 1 0,0 0 0,-7 34 0,-24 66 0,-15 20 0,6-37 0,41-84 0,-13 28 0,-13 26 0,32-72 0,1-1 0,0 1 0,0 0 0,-3 13 0,-12 28 0,3 1 0,14-43 0,0 0 0,0-1 0,-1 1 0,0-1 0,-5 9 0,-10 33 0,16-42 0,0-1 0,0 0 0,-1 1 0,0-1 0,-7 12 0,8-14 0,-1 1 0,1-1 0,-1 1 0,2-1 0,-1 1 0,-1 8 0,-11 28 0,9-29 0,0-1 0,0 1 0,1 0 0,1 0 0,-3 24 0,4-22 0,-1 0 0,0-1 0,-1 0 0,-10 25 0,11-31 0,0 1 0,0 0 0,1 0 0,0 0 0,0 10 0,-10 36 0,5-32 0,1 0 0,1 1 0,1 0 0,-1 30 0,3-27 0,-1-1 0,-1 1 0,-9 29 0,8-38 0,2 1 0,0 0 0,1-1 0,0 1 0,3 27 0,0-21 0,-2-1 0,-5 38 0,-11 72 0,11-43 0,8 96 0,1-57 0,-3-127 0,-1 40 0,3 0 0,7 43 0,-4-35 0,-4-39 0,0 0 0,0 0 0,1 0 0,1 0 0,5 15 0,-3-12 0,-1 0 0,-1 0 0,0 0 0,0 0 0,-1 24 0,0-17 0,0-7 0,1 0 0,0 0 0,9 22 0,-6-21 0,-2-1 0,6 31 0,-8-34 0,1-1 0,0 1 0,1-1 0,9 21 0,10 28 0,-12-13 0,30 78 0,-4-20 0,-25-67 0,24 52 0,-26-68 0,61 112 0,36 64 0,-55-118 0,-25-35 0,-20-33 0,1 1 0,-1-1 0,2-1 0,10 12 0,92 108 0,-74-83 0,45 43 0,28 19 0,-89-92 0,-7-6 0,1 0 0,29 19 0,-14-14 0,-17-11 0,-1 1 0,0 0 0,0 1 0,0 1 0,-1-1 0,-1 2 0,13 13 0,45 64-1365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361AD-1BC1-4C5E-8F04-C831B1C655C2}" type="datetimeFigureOut">
              <a:rPr lang="zh-CN" altLang="en-US" smtClean="0"/>
              <a:t>2023/3/12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77B39-484E-44C1-8717-F63DE2416F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3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918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972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655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693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587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246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322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577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75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410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513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719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954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56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262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391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499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216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52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888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719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26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455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856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901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24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04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5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647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69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35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1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1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1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59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7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4B1F1-4DA7-425D-9E74-9CCF332327A2}" type="datetimeFigureOut">
              <a:rPr lang="zh-CN" altLang="en-US" smtClean="0"/>
              <a:t>2023/3/12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0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HEJI-1">
            <a:extLst>
              <a:ext uri="{FF2B5EF4-FFF2-40B4-BE49-F238E27FC236}">
                <a16:creationId xmlns:a16="http://schemas.microsoft.com/office/drawing/2014/main" id="{B4200114-5EBD-FC13-ECB3-F673A8764A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13" name="iSHEJI-2">
            <a:extLst>
              <a:ext uri="{FF2B5EF4-FFF2-40B4-BE49-F238E27FC236}">
                <a16:creationId xmlns:a16="http://schemas.microsoft.com/office/drawing/2014/main" id="{961D4E6A-BCB0-3883-E8B4-08048918D8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iSHEJI-3">
            <a:extLst>
              <a:ext uri="{FF2B5EF4-FFF2-40B4-BE49-F238E27FC236}">
                <a16:creationId xmlns:a16="http://schemas.microsoft.com/office/drawing/2014/main" id="{913128C2-FD54-FA7A-7F19-1877B6D45AF4}"/>
              </a:ext>
            </a:extLst>
          </p:cNvPr>
          <p:cNvSpPr txBox="1"/>
          <p:nvPr/>
        </p:nvSpPr>
        <p:spPr>
          <a:xfrm>
            <a:off x="465171" y="3686210"/>
            <a:ext cx="635024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Matcap</a:t>
            </a: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详解</a:t>
            </a: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474695" y="6309836"/>
            <a:ext cx="26361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BRP 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0" name="iSHEJI-6">
            <a:extLst>
              <a:ext uri="{FF2B5EF4-FFF2-40B4-BE49-F238E27FC236}">
                <a16:creationId xmlns:a16="http://schemas.microsoft.com/office/drawing/2014/main" id="{F9F39327-228E-5F56-87E7-B10151AD4011}"/>
              </a:ext>
            </a:extLst>
          </p:cNvPr>
          <p:cNvSpPr txBox="1"/>
          <p:nvPr/>
        </p:nvSpPr>
        <p:spPr>
          <a:xfrm>
            <a:off x="312770" y="2429110"/>
            <a:ext cx="52227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3.3-</a:t>
            </a:r>
            <a:endParaRPr lang="zh-CN" altLang="en-US" sz="80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7">
            <a:extLst>
              <a:ext uri="{FF2B5EF4-FFF2-40B4-BE49-F238E27FC236}">
                <a16:creationId xmlns:a16="http://schemas.microsoft.com/office/drawing/2014/main" id="{66A93946-C575-5884-B850-596DD83126D5}"/>
              </a:ext>
            </a:extLst>
          </p:cNvPr>
          <p:cNvSpPr/>
          <p:nvPr/>
        </p:nvSpPr>
        <p:spPr>
          <a:xfrm>
            <a:off x="7109458" y="1143000"/>
            <a:ext cx="4388771" cy="416242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31" name="iSHEJI-10">
            <a:extLst>
              <a:ext uri="{FF2B5EF4-FFF2-40B4-BE49-F238E27FC236}">
                <a16:creationId xmlns:a16="http://schemas.microsoft.com/office/drawing/2014/main" id="{08D13A22-CB76-AD55-3EAE-B689110F3DDB}"/>
              </a:ext>
            </a:extLst>
          </p:cNvPr>
          <p:cNvCxnSpPr>
            <a:cxnSpLocks/>
          </p:cNvCxnSpPr>
          <p:nvPr/>
        </p:nvCxnSpPr>
        <p:spPr>
          <a:xfrm>
            <a:off x="474695" y="6254115"/>
            <a:ext cx="4550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11">
            <a:extLst>
              <a:ext uri="{FF2B5EF4-FFF2-40B4-BE49-F238E27FC236}">
                <a16:creationId xmlns:a16="http://schemas.microsoft.com/office/drawing/2014/main" id="{587D2A64-05DD-1D9C-3118-EF1387F00DCD}"/>
              </a:ext>
            </a:extLst>
          </p:cNvPr>
          <p:cNvSpPr/>
          <p:nvPr/>
        </p:nvSpPr>
        <p:spPr>
          <a:xfrm>
            <a:off x="11308430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7" name="iSHEJI-12">
            <a:extLst>
              <a:ext uri="{FF2B5EF4-FFF2-40B4-BE49-F238E27FC236}">
                <a16:creationId xmlns:a16="http://schemas.microsoft.com/office/drawing/2014/main" id="{615485FE-9529-8F96-E733-DF53F13EA6FD}"/>
              </a:ext>
            </a:extLst>
          </p:cNvPr>
          <p:cNvSpPr/>
          <p:nvPr/>
        </p:nvSpPr>
        <p:spPr>
          <a:xfrm>
            <a:off x="11461214" y="6352382"/>
            <a:ext cx="100012" cy="100012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9F65F667-3C6B-4DF9-0DC8-3DAD2DEF8327}"/>
              </a:ext>
            </a:extLst>
          </p:cNvPr>
          <p:cNvSpPr/>
          <p:nvPr/>
        </p:nvSpPr>
        <p:spPr>
          <a:xfrm>
            <a:off x="11614002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D0D1EDBA-892E-A54E-0884-860A7F59EC8B}"/>
              </a:ext>
            </a:extLst>
          </p:cNvPr>
          <p:cNvSpPr/>
          <p:nvPr/>
        </p:nvSpPr>
        <p:spPr>
          <a:xfrm>
            <a:off x="11766786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55" y="1290177"/>
            <a:ext cx="3855175" cy="3868069"/>
          </a:xfrm>
          <a:prstGeom prst="rect">
            <a:avLst/>
          </a:prstGeom>
        </p:spPr>
      </p:pic>
      <p:sp>
        <p:nvSpPr>
          <p:cNvPr id="3" name="iSHEJI-3">
            <a:extLst>
              <a:ext uri="{FF2B5EF4-FFF2-40B4-BE49-F238E27FC236}">
                <a16:creationId xmlns:a16="http://schemas.microsoft.com/office/drawing/2014/main" id="{C23DC2AA-8634-51E3-C4DB-82F1BACCD03E}"/>
              </a:ext>
            </a:extLst>
          </p:cNvPr>
          <p:cNvSpPr txBox="1"/>
          <p:nvPr/>
        </p:nvSpPr>
        <p:spPr>
          <a:xfrm>
            <a:off x="5970262" y="6193193"/>
            <a:ext cx="51657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主题：</a:t>
            </a:r>
            <a:r>
              <a:rPr lang="en-US" altLang="zh-CN" sz="2400" b="1" spc="0" dirty="0" err="1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Matcap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4">
            <a:extLst>
              <a:ext uri="{FF2B5EF4-FFF2-40B4-BE49-F238E27FC236}">
                <a16:creationId xmlns:a16="http://schemas.microsoft.com/office/drawing/2014/main" id="{76E7BC39-A4C4-F687-0EA2-3A32D091E796}"/>
              </a:ext>
            </a:extLst>
          </p:cNvPr>
          <p:cNvSpPr txBox="1"/>
          <p:nvPr/>
        </p:nvSpPr>
        <p:spPr>
          <a:xfrm>
            <a:off x="312770" y="216674"/>
            <a:ext cx="410618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完成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日期：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2023.2.20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讲解日期：</a:t>
            </a:r>
            <a:r>
              <a:rPr lang="en-US" altLang="zh-CN" sz="1600" b="1" spc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2023.3.12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28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39657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使用摄像机空间下的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C2C8B7-C0F8-46C0-E10E-26B0EEAAE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3429000"/>
            <a:ext cx="23812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0091E52F-E1C4-8148-5A34-2D17AEA3D0E1}"/>
              </a:ext>
            </a:extLst>
          </p:cNvPr>
          <p:cNvSpPr txBox="1"/>
          <p:nvPr/>
        </p:nvSpPr>
        <p:spPr>
          <a:xfrm>
            <a:off x="804573" y="5391150"/>
            <a:ext cx="31545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正视角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47161DA-70FC-1AFA-FEA5-EAA7D164A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595" y="2077276"/>
            <a:ext cx="3274108" cy="331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4E3DFB0-CBF5-2A0A-2F6E-51A175A74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193" y="2295522"/>
            <a:ext cx="2842266" cy="284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7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-0.29909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39657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使用摄像机空间下的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C2C8B7-C0F8-46C0-E10E-26B0EEAAE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3429000"/>
            <a:ext cx="23812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0091E52F-E1C4-8148-5A34-2D17AEA3D0E1}"/>
              </a:ext>
            </a:extLst>
          </p:cNvPr>
          <p:cNvSpPr txBox="1"/>
          <p:nvPr/>
        </p:nvSpPr>
        <p:spPr>
          <a:xfrm>
            <a:off x="804573" y="5391150"/>
            <a:ext cx="31545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正视角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47161DA-70FC-1AFA-FEA5-EAA7D164A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207" y="493537"/>
            <a:ext cx="1538519" cy="155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4E3DFB0-CBF5-2A0A-2F6E-51A175A74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62" y="495601"/>
            <a:ext cx="1555142" cy="155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4D6D4A5C-71FF-1A56-3B57-22C888915CB4}"/>
              </a:ext>
            </a:extLst>
          </p:cNvPr>
          <p:cNvSpPr txBox="1"/>
          <p:nvPr/>
        </p:nvSpPr>
        <p:spPr>
          <a:xfrm>
            <a:off x="4343725" y="3418816"/>
            <a:ext cx="3965774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映射：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法线向量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---[-1,1]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---[0,1]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法线向量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---&gt;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*0.5+0.5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327B132-9797-6131-FDC9-648E3C344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877" y="3641047"/>
            <a:ext cx="2400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129CB53-A144-2412-247A-EFFD4BDA4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510" y="3641047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25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39657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使用摄像机空间下的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4D6D4A5C-71FF-1A56-3B57-22C888915CB4}"/>
              </a:ext>
            </a:extLst>
          </p:cNvPr>
          <p:cNvSpPr txBox="1"/>
          <p:nvPr/>
        </p:nvSpPr>
        <p:spPr>
          <a:xfrm>
            <a:off x="5156988" y="762840"/>
            <a:ext cx="517662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问题：视角的改变的影响</a:t>
            </a:r>
            <a:endParaRPr lang="en-US" altLang="zh-CN" sz="24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法线朝向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不变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基于世界空间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法线向量值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改变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基于观察空间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567A1B0-40E4-32F0-4B0B-E75B56C13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3152405"/>
            <a:ext cx="47625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B24522E-8C0C-7251-704E-BF41CA0D0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064" y="3429000"/>
            <a:ext cx="47625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891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39657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使用摄像机空间下的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4D6D4A5C-71FF-1A56-3B57-22C888915CB4}"/>
              </a:ext>
            </a:extLst>
          </p:cNvPr>
          <p:cNvSpPr txBox="1"/>
          <p:nvPr/>
        </p:nvSpPr>
        <p:spPr>
          <a:xfrm>
            <a:off x="5156988" y="762840"/>
            <a:ext cx="517662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问题：视角的改变的影响</a:t>
            </a:r>
            <a:endParaRPr lang="en-US" altLang="zh-CN" sz="24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法线朝向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不变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基于世界空间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法线向量值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改变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基于观察空间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567A1B0-40E4-32F0-4B0B-E75B56C13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3152405"/>
            <a:ext cx="47625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B24522E-8C0C-7251-704E-BF41CA0D0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064" y="3429000"/>
            <a:ext cx="47625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B24CC20-C1D3-C084-98DA-DAA6A2246DCE}"/>
              </a:ext>
            </a:extLst>
          </p:cNvPr>
          <p:cNvCxnSpPr/>
          <p:nvPr/>
        </p:nvCxnSpPr>
        <p:spPr>
          <a:xfrm flipV="1">
            <a:off x="8064894" y="2603298"/>
            <a:ext cx="1615736" cy="106532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55312DC-ABAC-DA47-40FB-4152DE430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428" y="1543590"/>
            <a:ext cx="2065680" cy="171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HEJI-8">
            <a:extLst>
              <a:ext uri="{FF2B5EF4-FFF2-40B4-BE49-F238E27FC236}">
                <a16:creationId xmlns:a16="http://schemas.microsoft.com/office/drawing/2014/main" id="{E23C924D-2FB2-CADD-042A-F98D4DD07EEC}"/>
              </a:ext>
            </a:extLst>
          </p:cNvPr>
          <p:cNvSpPr txBox="1"/>
          <p:nvPr/>
        </p:nvSpPr>
        <p:spPr>
          <a:xfrm>
            <a:off x="11221204" y="3361298"/>
            <a:ext cx="8854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拉伸感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928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39657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使用摄像机空间下的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4B19DDC-CB8F-BA36-88E0-819B2DC0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3226766"/>
            <a:ext cx="47625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3733FE9C-7DBC-6575-E696-0D52C0D61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618" y="3226765"/>
            <a:ext cx="26003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426E8C3D-2417-32F4-08BD-341067A521C1}"/>
              </a:ext>
            </a:extLst>
          </p:cNvPr>
          <p:cNvSpPr txBox="1"/>
          <p:nvPr/>
        </p:nvSpPr>
        <p:spPr>
          <a:xfrm>
            <a:off x="5257187" y="5988892"/>
            <a:ext cx="39657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基于摄像机朝向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1141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39657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使用摄像机空间下的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4B19DDC-CB8F-BA36-88E0-819B2DC0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3226766"/>
            <a:ext cx="47625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426E8C3D-2417-32F4-08BD-341067A521C1}"/>
              </a:ext>
            </a:extLst>
          </p:cNvPr>
          <p:cNvSpPr txBox="1"/>
          <p:nvPr/>
        </p:nvSpPr>
        <p:spPr>
          <a:xfrm>
            <a:off x="5257187" y="5988892"/>
            <a:ext cx="39657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基于摄像机朝向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92700ED-F84F-17DA-4CDE-0A5DA0037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714" y="183798"/>
            <a:ext cx="1265429" cy="253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F11F8D14-86B8-3408-353A-5F48CD2DE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227" y="196102"/>
            <a:ext cx="2518140" cy="253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CDE9CE40-2AEC-D6EB-9A2A-D193FA1FA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705" y="3226766"/>
            <a:ext cx="3133646" cy="260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EBDC1DA1-D976-31A6-8186-9498AEBAA945}"/>
                  </a:ext>
                </a:extLst>
              </p14:cNvPr>
              <p14:cNvContentPartPr/>
              <p14:nvPr/>
            </p14:nvContentPartPr>
            <p14:xfrm>
              <a:off x="8052998" y="3466958"/>
              <a:ext cx="272880" cy="20685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EBDC1DA1-D976-31A6-8186-9498AEBAA9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17358" y="3430958"/>
                <a:ext cx="344520" cy="21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CB4E50A8-67FA-3677-1B19-DAADA6FEEFCF}"/>
                  </a:ext>
                </a:extLst>
              </p14:cNvPr>
              <p14:cNvContentPartPr/>
              <p14:nvPr/>
            </p14:nvContentPartPr>
            <p14:xfrm>
              <a:off x="7646918" y="3457238"/>
              <a:ext cx="445680" cy="2065320"/>
            </p14:xfrm>
          </p:contentPart>
        </mc:Choice>
        <mc:Fallback xmlns=""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CB4E50A8-67FA-3677-1B19-DAADA6FEEF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10918" y="3421598"/>
                <a:ext cx="517320" cy="21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9512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3" y="3121223"/>
            <a:ext cx="54492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简述：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使用某种矩阵将物体空间法线转换到观察空间，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再使用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*0.5+0.5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其从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[-1,1]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映射到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42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3" y="3121223"/>
            <a:ext cx="5449283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UNITY_MATRIX_IT_MV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？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是一个内置矩阵，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物体转观察的逆转矩阵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物体空间转观察空间</a:t>
            </a:r>
            <a:b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---Inverse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逆矩阵</a:t>
            </a:r>
            <a:b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---Transpose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转置矩阵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40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3" y="3121223"/>
            <a:ext cx="9488624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：为什么用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UNITY_MATRIX_IT_MV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而不用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UNITY_MATRIX_MV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为了解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决非均匀缩放问题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类似的内容：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637735-1786-44A9-217C-06BBEBE79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085" y="979222"/>
            <a:ext cx="6416989" cy="13478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A317B6-1006-C624-17E3-058C6F78D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21" y="130592"/>
            <a:ext cx="4244422" cy="78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42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3" y="3121223"/>
            <a:ext cx="9488624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：为什么用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UNITY_MATRIX_IT_MV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而不用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UNITY_MATRIX_MV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为了解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决非均匀缩放问题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类似的内容：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637735-1786-44A9-217C-06BBEBE79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085" y="979222"/>
            <a:ext cx="6416989" cy="13478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A317B6-1006-C624-17E3-058C6F78D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21" y="130592"/>
            <a:ext cx="4244422" cy="787765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95FBA575-18B4-A07F-A66A-58ECA8FA7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3" y="4806103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3D96F49-E891-3A04-0DE8-CEA0453BA53D}"/>
              </a:ext>
            </a:extLst>
          </p:cNvPr>
          <p:cNvSpPr/>
          <p:nvPr/>
        </p:nvSpPr>
        <p:spPr>
          <a:xfrm>
            <a:off x="4856085" y="1367160"/>
            <a:ext cx="2324343" cy="3187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CB205B2-981B-3E33-E6E8-7184A82CC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55" y="5027598"/>
            <a:ext cx="1128422" cy="11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D73C6B1-F16C-06F3-2FDF-58882E21C56C}"/>
              </a:ext>
            </a:extLst>
          </p:cNvPr>
          <p:cNvCxnSpPr>
            <a:cxnSpLocks/>
          </p:cNvCxnSpPr>
          <p:nvPr/>
        </p:nvCxnSpPr>
        <p:spPr>
          <a:xfrm>
            <a:off x="2966623" y="5591809"/>
            <a:ext cx="507383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687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1875568" y="1174072"/>
            <a:ext cx="609600" cy="99866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2183606" y="1659731"/>
            <a:ext cx="455408" cy="395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3" name="iSHEJI-4">
            <a:extLst>
              <a:ext uri="{FF2B5EF4-FFF2-40B4-BE49-F238E27FC236}">
                <a16:creationId xmlns:a16="http://schemas.microsoft.com/office/drawing/2014/main" id="{519CCD01-8B55-9F47-49E8-EB94BDA9B143}"/>
              </a:ext>
            </a:extLst>
          </p:cNvPr>
          <p:cNvSpPr/>
          <p:nvPr/>
        </p:nvSpPr>
        <p:spPr>
          <a:xfrm>
            <a:off x="2293819" y="2424231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2485786"/>
            <a:ext cx="19800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5E5E03D1-6CAB-EC36-48E7-8C089D23861A}"/>
              </a:ext>
            </a:extLst>
          </p:cNvPr>
          <p:cNvSpPr/>
          <p:nvPr/>
        </p:nvSpPr>
        <p:spPr>
          <a:xfrm>
            <a:off x="2293819" y="3096806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3770619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1" name="iSHEJI-16">
            <a:extLst>
              <a:ext uri="{FF2B5EF4-FFF2-40B4-BE49-F238E27FC236}">
                <a16:creationId xmlns:a16="http://schemas.microsoft.com/office/drawing/2014/main" id="{7BBD72A9-5114-8E4C-5410-B493E568AA35}"/>
              </a:ext>
            </a:extLst>
          </p:cNvPr>
          <p:cNvSpPr/>
          <p:nvPr/>
        </p:nvSpPr>
        <p:spPr>
          <a:xfrm>
            <a:off x="5265265" y="1406834"/>
            <a:ext cx="235477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</a:p>
        </p:txBody>
      </p:sp>
      <p:sp>
        <p:nvSpPr>
          <p:cNvPr id="3" name="iSHEJI-17">
            <a:extLst>
              <a:ext uri="{FF2B5EF4-FFF2-40B4-BE49-F238E27FC236}">
                <a16:creationId xmlns:a16="http://schemas.microsoft.com/office/drawing/2014/main" id="{BB951A73-D8B7-1D78-3A36-BB10BEF720A5}"/>
              </a:ext>
            </a:extLst>
          </p:cNvPr>
          <p:cNvSpPr/>
          <p:nvPr/>
        </p:nvSpPr>
        <p:spPr>
          <a:xfrm>
            <a:off x="2142190" y="1529945"/>
            <a:ext cx="3081659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C</a:t>
            </a:r>
            <a:r>
              <a:rPr lang="en-US" altLang="zh-CN" sz="4400" b="1" dirty="0">
                <a:solidFill>
                  <a:schemeClr val="tx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atalogue</a:t>
            </a:r>
            <a:endParaRPr lang="zh-CN" altLang="en-US" sz="3200" b="1" dirty="0">
              <a:solidFill>
                <a:schemeClr val="tx1"/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3158361"/>
            <a:ext cx="19800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3832174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</a:p>
        </p:txBody>
      </p:sp>
      <p:sp>
        <p:nvSpPr>
          <p:cNvPr id="15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443194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504749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14">
            <a:extLst>
              <a:ext uri="{FF2B5EF4-FFF2-40B4-BE49-F238E27FC236}">
                <a16:creationId xmlns:a16="http://schemas.microsoft.com/office/drawing/2014/main" id="{C27CF8D5-2BF1-95B4-7B5A-A0248C6E8FFD}"/>
              </a:ext>
            </a:extLst>
          </p:cNvPr>
          <p:cNvSpPr/>
          <p:nvPr/>
        </p:nvSpPr>
        <p:spPr>
          <a:xfrm>
            <a:off x="2256315" y="5115769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5.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4A52271B-51F9-F073-4BC8-1B1E766C8D85}"/>
              </a:ext>
            </a:extLst>
          </p:cNvPr>
          <p:cNvSpPr txBox="1"/>
          <p:nvPr/>
        </p:nvSpPr>
        <p:spPr>
          <a:xfrm>
            <a:off x="2874402" y="5177324"/>
            <a:ext cx="60920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简单总结</a:t>
            </a:r>
          </a:p>
        </p:txBody>
      </p:sp>
      <p:sp>
        <p:nvSpPr>
          <p:cNvPr id="5" name="iSHEJI-14">
            <a:extLst>
              <a:ext uri="{FF2B5EF4-FFF2-40B4-BE49-F238E27FC236}">
                <a16:creationId xmlns:a16="http://schemas.microsoft.com/office/drawing/2014/main" id="{B779A570-4379-008A-BE8B-67B0AEBDB095}"/>
              </a:ext>
            </a:extLst>
          </p:cNvPr>
          <p:cNvSpPr/>
          <p:nvPr/>
        </p:nvSpPr>
        <p:spPr>
          <a:xfrm>
            <a:off x="2251777" y="5788344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6.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5">
            <a:extLst>
              <a:ext uri="{FF2B5EF4-FFF2-40B4-BE49-F238E27FC236}">
                <a16:creationId xmlns:a16="http://schemas.microsoft.com/office/drawing/2014/main" id="{EE3EB273-77E6-8003-3E01-95D3260D45C3}"/>
              </a:ext>
            </a:extLst>
          </p:cNvPr>
          <p:cNvSpPr txBox="1"/>
          <p:nvPr/>
        </p:nvSpPr>
        <p:spPr>
          <a:xfrm>
            <a:off x="2856835" y="5849899"/>
            <a:ext cx="60920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制作与获取</a:t>
            </a:r>
          </a:p>
        </p:txBody>
      </p:sp>
    </p:spTree>
    <p:extLst>
      <p:ext uri="{BB962C8B-B14F-4D97-AF65-F5344CB8AC3E}">
        <p14:creationId xmlns:p14="http://schemas.microsoft.com/office/powerpoint/2010/main" val="3097893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1A2A38B5-3E45-10DE-C402-6C69452F0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632" y="5191125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3" y="3121223"/>
            <a:ext cx="9488624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：为什么用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UNITY_MATRIX_IT_MV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而不用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UNITY_MATRIX_MV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为了解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决非均匀缩放问题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类似的内容：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637735-1786-44A9-217C-06BBEBE79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85" y="979222"/>
            <a:ext cx="6416989" cy="13478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A317B6-1006-C624-17E3-058C6F78D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421" y="130592"/>
            <a:ext cx="4244422" cy="787765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95FBA575-18B4-A07F-A66A-58ECA8FA7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3" y="4806103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FABBD957-EE93-C0F9-12D8-E60A8C754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541" y="4806102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3D96F49-E891-3A04-0DE8-CEA0453BA53D}"/>
              </a:ext>
            </a:extLst>
          </p:cNvPr>
          <p:cNvSpPr/>
          <p:nvPr/>
        </p:nvSpPr>
        <p:spPr>
          <a:xfrm>
            <a:off x="4856085" y="1634637"/>
            <a:ext cx="3820360" cy="4418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D73C6B1-F16C-06F3-2FDF-58882E21C56C}"/>
              </a:ext>
            </a:extLst>
          </p:cNvPr>
          <p:cNvCxnSpPr>
            <a:cxnSpLocks/>
          </p:cNvCxnSpPr>
          <p:nvPr/>
        </p:nvCxnSpPr>
        <p:spPr>
          <a:xfrm>
            <a:off x="2966623" y="5591809"/>
            <a:ext cx="507383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619684A9-4429-FCB2-66FB-9C6B6971CDE0}"/>
              </a:ext>
            </a:extLst>
          </p:cNvPr>
          <p:cNvSpPr txBox="1"/>
          <p:nvPr/>
        </p:nvSpPr>
        <p:spPr>
          <a:xfrm>
            <a:off x="5418633" y="5300413"/>
            <a:ext cx="13547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我们希望：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5213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3" y="3121223"/>
            <a:ext cx="9488624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：为什么用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UNITY_MATRIX_IT_MV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而不用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UNITY_MATRIX_MV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为了解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决非均匀缩放问题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延伸问题：为什么均匀缩放情况为</a:t>
            </a:r>
            <a:r>
              <a:rPr lang="en-US" altLang="zh-CN" sz="18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(OTW, </a:t>
            </a:r>
            <a:r>
              <a:rPr lang="en-US" altLang="zh-CN" sz="18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dir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，非均匀缩放情况为</a:t>
            </a:r>
            <a:r>
              <a:rPr lang="en-US" altLang="zh-CN" sz="18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en-US" altLang="zh-CN" sz="18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dir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 WTO)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unity_ObjectToWorld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物体到世界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untiy_WorldToObject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世界到物体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两者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互逆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左乘矩阵等价于右乘转置矩阵</a:t>
            </a:r>
            <a:endParaRPr lang="en-US" altLang="zh-CN" sz="16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637735-1786-44A9-217C-06BBEBE79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085" y="979222"/>
            <a:ext cx="6416989" cy="13478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A317B6-1006-C624-17E3-058C6F78D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21" y="130592"/>
            <a:ext cx="4244422" cy="7877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3D96F49-E891-3A04-0DE8-CEA0453BA53D}"/>
              </a:ext>
            </a:extLst>
          </p:cNvPr>
          <p:cNvSpPr/>
          <p:nvPr/>
        </p:nvSpPr>
        <p:spPr>
          <a:xfrm>
            <a:off x="4856085" y="1634637"/>
            <a:ext cx="3820360" cy="4418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031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3" y="3121223"/>
            <a:ext cx="9488624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：为什么用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UNITY_MATRIX_IT_MV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而不用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UNITY_MATRIX_MV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为了解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决非均匀缩放问题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延伸问题：为什么均匀缩放情况为</a:t>
            </a:r>
            <a:r>
              <a:rPr lang="en-US" altLang="zh-CN" sz="18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(OTW, </a:t>
            </a:r>
            <a:r>
              <a:rPr lang="en-US" altLang="zh-CN" sz="18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dir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，非均匀缩放情况为</a:t>
            </a:r>
            <a:r>
              <a:rPr lang="en-US" altLang="zh-CN" sz="18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en-US" altLang="zh-CN" sz="18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dir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 WTO)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unity_ObjectToWorld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物体到世界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untiy_WorldToObject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世界到物体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两者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互逆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左乘矩阵等价于右乘转置矩阵</a:t>
            </a:r>
            <a:endParaRPr lang="en-US" altLang="zh-CN" sz="16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637735-1786-44A9-217C-06BBEBE79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085" y="979222"/>
            <a:ext cx="6416989" cy="13478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A317B6-1006-C624-17E3-058C6F78D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21" y="130592"/>
            <a:ext cx="4244422" cy="7877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3D96F49-E891-3A04-0DE8-CEA0453BA53D}"/>
              </a:ext>
            </a:extLst>
          </p:cNvPr>
          <p:cNvSpPr/>
          <p:nvPr/>
        </p:nvSpPr>
        <p:spPr>
          <a:xfrm>
            <a:off x="4856085" y="1634637"/>
            <a:ext cx="3820360" cy="4418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D0A5B7-F853-3C01-9863-F02B78636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4599" y="4530973"/>
            <a:ext cx="4268475" cy="221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86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3" y="3121223"/>
            <a:ext cx="9488624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：有没有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ormalize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中，是有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normalize()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的，对于一般情况确实如此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但是在这里进行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normalize()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会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导致采样点的改变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比如说：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我想采样</a:t>
            </a:r>
            <a:r>
              <a:rPr lang="en-US" altLang="zh-CN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(0.5,0.8)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18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解决进行了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normalize()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，那么一定不是我想要采样的点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67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3130101"/>
            <a:ext cx="948862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：有没有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ormalize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延伸问题：这一定对吗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71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3130101"/>
            <a:ext cx="9488624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：有没有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ormalize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延伸问题：这一定对吗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不一定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92598723-AA56-67AB-0426-25E50936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4657285"/>
            <a:ext cx="2085483" cy="19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0482F03B-6B86-CA50-2AD0-B85819748102}"/>
              </a:ext>
            </a:extLst>
          </p:cNvPr>
          <p:cNvSpPr txBox="1"/>
          <p:nvPr/>
        </p:nvSpPr>
        <p:spPr>
          <a:xfrm>
            <a:off x="3358845" y="6345121"/>
            <a:ext cx="18789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Scale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均为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0.75</a:t>
            </a:r>
          </a:p>
        </p:txBody>
      </p:sp>
    </p:spTree>
    <p:extLst>
      <p:ext uri="{BB962C8B-B14F-4D97-AF65-F5344CB8AC3E}">
        <p14:creationId xmlns:p14="http://schemas.microsoft.com/office/powerpoint/2010/main" val="1087220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3130101"/>
            <a:ext cx="3078945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：有没有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ormalize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延伸问题：这一定对吗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不一定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92598723-AA56-67AB-0426-25E50936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4657285"/>
            <a:ext cx="2085483" cy="19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0482F03B-6B86-CA50-2AD0-B85819748102}"/>
              </a:ext>
            </a:extLst>
          </p:cNvPr>
          <p:cNvSpPr txBox="1"/>
          <p:nvPr/>
        </p:nvSpPr>
        <p:spPr>
          <a:xfrm>
            <a:off x="3358845" y="6345121"/>
            <a:ext cx="18789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Scale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均为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0.75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713A2898-0FD2-F50C-FB76-767BDB032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975" y="1243992"/>
            <a:ext cx="2836940" cy="245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716A71AA-5EFF-9673-D028-5E21A77C0EB8}"/>
              </a:ext>
            </a:extLst>
          </p:cNvPr>
          <p:cNvSpPr txBox="1"/>
          <p:nvPr/>
        </p:nvSpPr>
        <p:spPr>
          <a:xfrm>
            <a:off x="7257975" y="3807718"/>
            <a:ext cx="391013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Scale=0.5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情况：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世界空间的缩放会影响法线的长度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法线变为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[-0.5,0.5]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我们需要小圆上的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96331A7-4B3B-D086-8F43-63BA71D42B84}"/>
              </a:ext>
            </a:extLst>
          </p:cNvPr>
          <p:cNvCxnSpPr>
            <a:cxnSpLocks/>
          </p:cNvCxnSpPr>
          <p:nvPr/>
        </p:nvCxnSpPr>
        <p:spPr>
          <a:xfrm>
            <a:off x="9358545" y="4959321"/>
            <a:ext cx="0" cy="40061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HEJI-8">
            <a:extLst>
              <a:ext uri="{FF2B5EF4-FFF2-40B4-BE49-F238E27FC236}">
                <a16:creationId xmlns:a16="http://schemas.microsoft.com/office/drawing/2014/main" id="{0D9FCC20-03A2-E4A1-AEA6-87957F81FE67}"/>
              </a:ext>
            </a:extLst>
          </p:cNvPr>
          <p:cNvSpPr txBox="1"/>
          <p:nvPr/>
        </p:nvSpPr>
        <p:spPr>
          <a:xfrm>
            <a:off x="8768183" y="5403546"/>
            <a:ext cx="132673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[0.25,0.75]</a:t>
            </a:r>
          </a:p>
        </p:txBody>
      </p:sp>
      <p:sp>
        <p:nvSpPr>
          <p:cNvPr id="9" name="iSHEJI-8">
            <a:extLst>
              <a:ext uri="{FF2B5EF4-FFF2-40B4-BE49-F238E27FC236}">
                <a16:creationId xmlns:a16="http://schemas.microsoft.com/office/drawing/2014/main" id="{2D01AFC9-3FD4-EDAE-6BFC-2DC0D92B954B}"/>
              </a:ext>
            </a:extLst>
          </p:cNvPr>
          <p:cNvSpPr txBox="1"/>
          <p:nvPr/>
        </p:nvSpPr>
        <p:spPr>
          <a:xfrm>
            <a:off x="7257975" y="5504719"/>
            <a:ext cx="457595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规律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基点为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0.5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对于基准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scale=1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，左侧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-0.5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，右侧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+0.5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在此基础上更改加减的值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2056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3130101"/>
            <a:ext cx="3078945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：有没有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ormalize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延伸问题：这一定对吗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不一定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解决方法：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重映射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Remap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713A2898-0FD2-F50C-FB76-767BDB032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975" y="1564598"/>
            <a:ext cx="2836940" cy="245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716A71AA-5EFF-9673-D028-5E21A77C0EB8}"/>
              </a:ext>
            </a:extLst>
          </p:cNvPr>
          <p:cNvSpPr txBox="1"/>
          <p:nvPr/>
        </p:nvSpPr>
        <p:spPr>
          <a:xfrm>
            <a:off x="7257975" y="4128324"/>
            <a:ext cx="391013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Scale=0.5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情况：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首先法线没有改变的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我们需要小圆上的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96331A7-4B3B-D086-8F43-63BA71D42B84}"/>
              </a:ext>
            </a:extLst>
          </p:cNvPr>
          <p:cNvCxnSpPr>
            <a:cxnSpLocks/>
          </p:cNvCxnSpPr>
          <p:nvPr/>
        </p:nvCxnSpPr>
        <p:spPr>
          <a:xfrm>
            <a:off x="9358545" y="4959321"/>
            <a:ext cx="0" cy="40061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HEJI-8">
            <a:extLst>
              <a:ext uri="{FF2B5EF4-FFF2-40B4-BE49-F238E27FC236}">
                <a16:creationId xmlns:a16="http://schemas.microsoft.com/office/drawing/2014/main" id="{0D9FCC20-03A2-E4A1-AEA6-87957F81FE67}"/>
              </a:ext>
            </a:extLst>
          </p:cNvPr>
          <p:cNvSpPr txBox="1"/>
          <p:nvPr/>
        </p:nvSpPr>
        <p:spPr>
          <a:xfrm>
            <a:off x="8768183" y="5403546"/>
            <a:ext cx="132673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[0.25,0.75]</a:t>
            </a:r>
          </a:p>
        </p:txBody>
      </p:sp>
      <p:sp>
        <p:nvSpPr>
          <p:cNvPr id="9" name="iSHEJI-8">
            <a:extLst>
              <a:ext uri="{FF2B5EF4-FFF2-40B4-BE49-F238E27FC236}">
                <a16:creationId xmlns:a16="http://schemas.microsoft.com/office/drawing/2014/main" id="{2D01AFC9-3FD4-EDAE-6BFC-2DC0D92B954B}"/>
              </a:ext>
            </a:extLst>
          </p:cNvPr>
          <p:cNvSpPr txBox="1"/>
          <p:nvPr/>
        </p:nvSpPr>
        <p:spPr>
          <a:xfrm>
            <a:off x="7257975" y="5504719"/>
            <a:ext cx="457595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规律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基点为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0.5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对于基准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scale=1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，左侧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-0.5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，右侧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+0.5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在此基础上更改加减的值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C96B46-1917-AB95-A489-7BC8B9D2F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14" y="5160052"/>
            <a:ext cx="5889709" cy="797720"/>
          </a:xfrm>
          <a:prstGeom prst="rect">
            <a:avLst/>
          </a:prstGeom>
        </p:spPr>
      </p:pic>
      <p:sp>
        <p:nvSpPr>
          <p:cNvPr id="12" name="iSHEJI-8">
            <a:extLst>
              <a:ext uri="{FF2B5EF4-FFF2-40B4-BE49-F238E27FC236}">
                <a16:creationId xmlns:a16="http://schemas.microsoft.com/office/drawing/2014/main" id="{6B6AE3ED-02EB-C94A-C136-BBBA36F608F4}"/>
              </a:ext>
            </a:extLst>
          </p:cNvPr>
          <p:cNvSpPr txBox="1"/>
          <p:nvPr/>
        </p:nvSpPr>
        <p:spPr>
          <a:xfrm>
            <a:off x="1191214" y="6027003"/>
            <a:ext cx="39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注意：维度都是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 | Z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轴无法控制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2415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3130101"/>
            <a:ext cx="3078945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：有没有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ormalize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延伸问题：这一定对吗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不一定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解决方法：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重映射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Remap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C96B46-1917-AB95-A489-7BC8B9D2F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14" y="5160052"/>
            <a:ext cx="5889709" cy="797720"/>
          </a:xfrm>
          <a:prstGeom prst="rect">
            <a:avLst/>
          </a:prstGeom>
        </p:spPr>
      </p:pic>
      <p:sp>
        <p:nvSpPr>
          <p:cNvPr id="12" name="iSHEJI-8">
            <a:extLst>
              <a:ext uri="{FF2B5EF4-FFF2-40B4-BE49-F238E27FC236}">
                <a16:creationId xmlns:a16="http://schemas.microsoft.com/office/drawing/2014/main" id="{6B6AE3ED-02EB-C94A-C136-BBBA36F608F4}"/>
              </a:ext>
            </a:extLst>
          </p:cNvPr>
          <p:cNvSpPr txBox="1"/>
          <p:nvPr/>
        </p:nvSpPr>
        <p:spPr>
          <a:xfrm>
            <a:off x="1191214" y="6027003"/>
            <a:ext cx="39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注意：维度都是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 | Z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轴无法控制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0889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3130101"/>
            <a:ext cx="3078945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：有没有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ormalize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延伸问题：这一定对吗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不一定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解决方法：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重映射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Remap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C96B46-1917-AB95-A489-7BC8B9D2F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14" y="5160052"/>
            <a:ext cx="5889709" cy="797720"/>
          </a:xfrm>
          <a:prstGeom prst="rect">
            <a:avLst/>
          </a:prstGeom>
        </p:spPr>
      </p:pic>
      <p:sp>
        <p:nvSpPr>
          <p:cNvPr id="12" name="iSHEJI-8">
            <a:extLst>
              <a:ext uri="{FF2B5EF4-FFF2-40B4-BE49-F238E27FC236}">
                <a16:creationId xmlns:a16="http://schemas.microsoft.com/office/drawing/2014/main" id="{6B6AE3ED-02EB-C94A-C136-BBBA36F608F4}"/>
              </a:ext>
            </a:extLst>
          </p:cNvPr>
          <p:cNvSpPr txBox="1"/>
          <p:nvPr/>
        </p:nvSpPr>
        <p:spPr>
          <a:xfrm>
            <a:off x="1191214" y="6027003"/>
            <a:ext cx="39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注意：维度都是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 | Z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轴无法控制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CD2FFFC-EEE9-6433-1088-088E0EFAC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30" y="1050972"/>
            <a:ext cx="1782254" cy="175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SHEJI-8">
            <a:extLst>
              <a:ext uri="{FF2B5EF4-FFF2-40B4-BE49-F238E27FC236}">
                <a16:creationId xmlns:a16="http://schemas.microsoft.com/office/drawing/2014/main" id="{7EE8A16B-404C-A036-CF22-49B52354AA94}"/>
              </a:ext>
            </a:extLst>
          </p:cNvPr>
          <p:cNvSpPr txBox="1"/>
          <p:nvPr/>
        </p:nvSpPr>
        <p:spPr>
          <a:xfrm>
            <a:off x="8604098" y="2066046"/>
            <a:ext cx="202157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zScale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=0.1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当视角出现偏差就会出现问题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6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平铺现象</a:t>
            </a:r>
            <a:endParaRPr lang="en-US" altLang="zh-CN" sz="16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8">
            <a:extLst>
              <a:ext uri="{FF2B5EF4-FFF2-40B4-BE49-F238E27FC236}">
                <a16:creationId xmlns:a16="http://schemas.microsoft.com/office/drawing/2014/main" id="{44323B4C-C4B0-367E-ED47-E49D7974DF7B}"/>
              </a:ext>
            </a:extLst>
          </p:cNvPr>
          <p:cNvSpPr txBox="1"/>
          <p:nvPr/>
        </p:nvSpPr>
        <p:spPr>
          <a:xfrm>
            <a:off x="2983721" y="6335716"/>
            <a:ext cx="39006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解决方法：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x/y/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zScale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取最小的那个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8F237F4-161E-7052-4130-F79E8196E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1092" y="2965688"/>
            <a:ext cx="4468464" cy="1123970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B5D1EBC-4A4E-2056-2869-B22C2AF9FBA9}"/>
              </a:ext>
            </a:extLst>
          </p:cNvPr>
          <p:cNvCxnSpPr>
            <a:cxnSpLocks/>
          </p:cNvCxnSpPr>
          <p:nvPr/>
        </p:nvCxnSpPr>
        <p:spPr>
          <a:xfrm flipV="1">
            <a:off x="4606921" y="2920080"/>
            <a:ext cx="2277409" cy="310692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HEJI-8">
            <a:extLst>
              <a:ext uri="{FF2B5EF4-FFF2-40B4-BE49-F238E27FC236}">
                <a16:creationId xmlns:a16="http://schemas.microsoft.com/office/drawing/2014/main" id="{45A6B749-0358-3AC0-D05B-3078AA57065B}"/>
              </a:ext>
            </a:extLst>
          </p:cNvPr>
          <p:cNvSpPr txBox="1"/>
          <p:nvPr/>
        </p:nvSpPr>
        <p:spPr>
          <a:xfrm>
            <a:off x="9200381" y="3843437"/>
            <a:ext cx="26157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所以尽量不要出现极端值</a:t>
            </a:r>
            <a:endParaRPr lang="en-US" altLang="zh-CN" sz="16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29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Matcap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2295522"/>
            <a:ext cx="79071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Matcap</a:t>
            </a:r>
            <a:r>
              <a:rPr lang="en-US" altLang="zh-CN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---Material Capture</a:t>
            </a: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材质捕捉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E8D2DAA-6728-C013-8422-EEB5373874D8}"/>
              </a:ext>
            </a:extLst>
          </p:cNvPr>
          <p:cNvSpPr txBox="1"/>
          <p:nvPr/>
        </p:nvSpPr>
        <p:spPr>
          <a:xfrm>
            <a:off x="1191215" y="2780225"/>
            <a:ext cx="296353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一种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不需要光照信息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就能得到各种不同材质的方法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08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3130101"/>
            <a:ext cx="3078945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：有没有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ormalize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延伸问题：这一定对吗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不一定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解决方法：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重映射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Remap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C96B46-1917-AB95-A489-7BC8B9D2F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14" y="5160052"/>
            <a:ext cx="5889709" cy="797720"/>
          </a:xfrm>
          <a:prstGeom prst="rect">
            <a:avLst/>
          </a:prstGeom>
        </p:spPr>
      </p:pic>
      <p:sp>
        <p:nvSpPr>
          <p:cNvPr id="12" name="iSHEJI-8">
            <a:extLst>
              <a:ext uri="{FF2B5EF4-FFF2-40B4-BE49-F238E27FC236}">
                <a16:creationId xmlns:a16="http://schemas.microsoft.com/office/drawing/2014/main" id="{6B6AE3ED-02EB-C94A-C136-BBBA36F608F4}"/>
              </a:ext>
            </a:extLst>
          </p:cNvPr>
          <p:cNvSpPr txBox="1"/>
          <p:nvPr/>
        </p:nvSpPr>
        <p:spPr>
          <a:xfrm>
            <a:off x="1191214" y="6027003"/>
            <a:ext cx="39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注意：维度都是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 | Z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轴无法控制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CD2FFFC-EEE9-6433-1088-088E0EFAC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30" y="1050972"/>
            <a:ext cx="1782254" cy="175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SHEJI-8">
            <a:extLst>
              <a:ext uri="{FF2B5EF4-FFF2-40B4-BE49-F238E27FC236}">
                <a16:creationId xmlns:a16="http://schemas.microsoft.com/office/drawing/2014/main" id="{7EE8A16B-404C-A036-CF22-49B52354AA94}"/>
              </a:ext>
            </a:extLst>
          </p:cNvPr>
          <p:cNvSpPr txBox="1"/>
          <p:nvPr/>
        </p:nvSpPr>
        <p:spPr>
          <a:xfrm>
            <a:off x="8604098" y="2066046"/>
            <a:ext cx="202157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zScale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=0.1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当视角出现偏差就会出现问题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6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平铺现象</a:t>
            </a:r>
            <a:endParaRPr lang="en-US" altLang="zh-CN" sz="16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8">
            <a:extLst>
              <a:ext uri="{FF2B5EF4-FFF2-40B4-BE49-F238E27FC236}">
                <a16:creationId xmlns:a16="http://schemas.microsoft.com/office/drawing/2014/main" id="{44323B4C-C4B0-367E-ED47-E49D7974DF7B}"/>
              </a:ext>
            </a:extLst>
          </p:cNvPr>
          <p:cNvSpPr txBox="1"/>
          <p:nvPr/>
        </p:nvSpPr>
        <p:spPr>
          <a:xfrm>
            <a:off x="2983721" y="6335716"/>
            <a:ext cx="39006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解决方法：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x/y/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zScale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取最小的那个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8F237F4-161E-7052-4130-F79E8196E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1092" y="2965688"/>
            <a:ext cx="4468464" cy="1123970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B5D1EBC-4A4E-2056-2869-B22C2AF9FBA9}"/>
              </a:ext>
            </a:extLst>
          </p:cNvPr>
          <p:cNvCxnSpPr>
            <a:cxnSpLocks/>
          </p:cNvCxnSpPr>
          <p:nvPr/>
        </p:nvCxnSpPr>
        <p:spPr>
          <a:xfrm flipV="1">
            <a:off x="4606921" y="2920080"/>
            <a:ext cx="2277409" cy="310692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HEJI-8">
            <a:extLst>
              <a:ext uri="{FF2B5EF4-FFF2-40B4-BE49-F238E27FC236}">
                <a16:creationId xmlns:a16="http://schemas.microsoft.com/office/drawing/2014/main" id="{45A6B749-0358-3AC0-D05B-3078AA57065B}"/>
              </a:ext>
            </a:extLst>
          </p:cNvPr>
          <p:cNvSpPr txBox="1"/>
          <p:nvPr/>
        </p:nvSpPr>
        <p:spPr>
          <a:xfrm>
            <a:off x="9200381" y="3843437"/>
            <a:ext cx="26157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所以尽量不要出现极端值</a:t>
            </a:r>
            <a:endParaRPr lang="en-US" altLang="zh-CN" sz="16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820B64E4-B5E3-D1C2-1578-6B8EC147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685" y="4388055"/>
            <a:ext cx="15716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E2AF54DE-0FE7-2268-FC6E-8BE50725EC29}"/>
              </a:ext>
            </a:extLst>
          </p:cNvPr>
          <p:cNvSpPr txBox="1"/>
          <p:nvPr/>
        </p:nvSpPr>
        <p:spPr>
          <a:xfrm>
            <a:off x="9093849" y="5503909"/>
            <a:ext cx="20215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异样边缘现象</a:t>
            </a:r>
            <a:endParaRPr lang="en-US" altLang="zh-CN" sz="16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2F4C209E-336D-6C66-9303-80C53E46D582}"/>
              </a:ext>
            </a:extLst>
          </p:cNvPr>
          <p:cNvSpPr txBox="1"/>
          <p:nvPr/>
        </p:nvSpPr>
        <p:spPr>
          <a:xfrm>
            <a:off x="7433753" y="5796170"/>
            <a:ext cx="463987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由于采样信息过少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采样到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球体以外的信息导致</a:t>
            </a:r>
            <a:b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解决方法：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向内采样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---(1,1)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，使用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(0.95,0.95)</a:t>
            </a:r>
            <a:endParaRPr lang="en-US" altLang="zh-CN" sz="16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1004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307894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是为了得到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情况的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基于摄像机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现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？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752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394895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是为了得到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情况的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基于摄像机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现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基于世界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使用世界空间法线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9201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做法：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使用世界空间法线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loat3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67520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做法：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使用世界空间法线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loat3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);</a:t>
            </a: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0900DCAE-9045-F9BA-7684-44157E9E8830}"/>
              </a:ext>
            </a:extLst>
          </p:cNvPr>
          <p:cNvSpPr txBox="1"/>
          <p:nvPr/>
        </p:nvSpPr>
        <p:spPr>
          <a:xfrm>
            <a:off x="1191214" y="3665037"/>
            <a:ext cx="687858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：能不能省去归一化操作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在普通版中，是需要省去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在固定光照版中，是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不能省去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7765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做法：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使用世界空间法线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loat3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);</a:t>
            </a: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0900DCAE-9045-F9BA-7684-44157E9E8830}"/>
              </a:ext>
            </a:extLst>
          </p:cNvPr>
          <p:cNvSpPr txBox="1"/>
          <p:nvPr/>
        </p:nvSpPr>
        <p:spPr>
          <a:xfrm>
            <a:off x="1191214" y="3665037"/>
            <a:ext cx="687858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：能不能省去归一化操作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在普通版中，是需要省去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在固定光照版中，是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不能省去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07D2A716-0DD9-FF2B-2B85-D174F2925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843" y="983949"/>
            <a:ext cx="19050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HEJI-8">
            <a:extLst>
              <a:ext uri="{FF2B5EF4-FFF2-40B4-BE49-F238E27FC236}">
                <a16:creationId xmlns:a16="http://schemas.microsoft.com/office/drawing/2014/main" id="{AB1D0BAE-4EBE-2A5A-F21D-9BC4BCF77D14}"/>
              </a:ext>
            </a:extLst>
          </p:cNvPr>
          <p:cNvSpPr txBox="1"/>
          <p:nvPr/>
        </p:nvSpPr>
        <p:spPr>
          <a:xfrm>
            <a:off x="6016843" y="3088001"/>
            <a:ext cx="6878588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正反面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考虑：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我们希望：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最左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---(-1,0,0)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最右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---(1,0,0)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最上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---(0,1,0)</a:t>
            </a:r>
            <a:b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最下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---(0,-1,0)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最前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---(0,0,-1)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最后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----(0,0,1)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由于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世界空间的缩放会影响法线的长度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归一化回到原来的值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0922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做法：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使用世界空间法线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loat3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);</a:t>
            </a: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0900DCAE-9045-F9BA-7684-44157E9E8830}"/>
              </a:ext>
            </a:extLst>
          </p:cNvPr>
          <p:cNvSpPr txBox="1"/>
          <p:nvPr/>
        </p:nvSpPr>
        <p:spPr>
          <a:xfrm>
            <a:off x="1191214" y="3665037"/>
            <a:ext cx="687858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：边缘问题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是普通版中也存在的问题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145E994-5198-2591-0936-9B5C25E5D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4334789"/>
            <a:ext cx="15716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817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做法：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使用世界空间法线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loat3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);</a:t>
            </a: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0900DCAE-9045-F9BA-7684-44157E9E8830}"/>
              </a:ext>
            </a:extLst>
          </p:cNvPr>
          <p:cNvSpPr txBox="1"/>
          <p:nvPr/>
        </p:nvSpPr>
        <p:spPr>
          <a:xfrm>
            <a:off x="1191214" y="3665037"/>
            <a:ext cx="687858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：边缘问题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是普通版中也存在的问题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145E994-5198-2591-0936-9B5C25E5D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4334789"/>
            <a:ext cx="15716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HEJI-8">
            <a:extLst>
              <a:ext uri="{FF2B5EF4-FFF2-40B4-BE49-F238E27FC236}">
                <a16:creationId xmlns:a16="http://schemas.microsoft.com/office/drawing/2014/main" id="{DFDCF46C-5DBE-EAAB-9C17-D574E15A08E9}"/>
              </a:ext>
            </a:extLst>
          </p:cNvPr>
          <p:cNvSpPr txBox="1"/>
          <p:nvPr/>
        </p:nvSpPr>
        <p:spPr>
          <a:xfrm>
            <a:off x="2897206" y="4896645"/>
            <a:ext cx="687858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解决方法：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_Border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o.uv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oNormal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* _Border + 0.5;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8856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做法：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使用世界空间法线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loat3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);</a:t>
            </a: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0900DCAE-9045-F9BA-7684-44157E9E8830}"/>
              </a:ext>
            </a:extLst>
          </p:cNvPr>
          <p:cNvSpPr txBox="1"/>
          <p:nvPr/>
        </p:nvSpPr>
        <p:spPr>
          <a:xfrm>
            <a:off x="1191214" y="3665037"/>
            <a:ext cx="687858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：边缘问题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是普通版中也存在的问题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145E994-5198-2591-0936-9B5C25E5D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4334789"/>
            <a:ext cx="15716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HEJI-8">
            <a:extLst>
              <a:ext uri="{FF2B5EF4-FFF2-40B4-BE49-F238E27FC236}">
                <a16:creationId xmlns:a16="http://schemas.microsoft.com/office/drawing/2014/main" id="{DFDCF46C-5DBE-EAAB-9C17-D574E15A08E9}"/>
              </a:ext>
            </a:extLst>
          </p:cNvPr>
          <p:cNvSpPr txBox="1"/>
          <p:nvPr/>
        </p:nvSpPr>
        <p:spPr>
          <a:xfrm>
            <a:off x="2897206" y="4896645"/>
            <a:ext cx="3610126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解决方法：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_Border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o.uv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oNormal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* _Border + 0.5;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29DC9F43-E5CA-2251-EB36-219A3AA89FC6}"/>
              </a:ext>
            </a:extLst>
          </p:cNvPr>
          <p:cNvSpPr txBox="1"/>
          <p:nvPr/>
        </p:nvSpPr>
        <p:spPr>
          <a:xfrm>
            <a:off x="6884760" y="4865867"/>
            <a:ext cx="432773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和更改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Remap()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是一个意思：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---[0,1]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我们需要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---[0.05,0.95]---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采样中间一圈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7378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做法：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使用世界空间法线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loat3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);</a:t>
            </a: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0900DCAE-9045-F9BA-7684-44157E9E8830}"/>
              </a:ext>
            </a:extLst>
          </p:cNvPr>
          <p:cNvSpPr txBox="1"/>
          <p:nvPr/>
        </p:nvSpPr>
        <p:spPr>
          <a:xfrm>
            <a:off x="1191214" y="3665037"/>
            <a:ext cx="6878588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问题：世界空间？物体空间？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我认为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物体空间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更好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好处：</a:t>
            </a:r>
            <a:endParaRPr lang="en-US" altLang="zh-CN" sz="16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物体下的法线一定是单位向量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不需要进行转换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法线朝向本来就是正确的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非均匀缩放也是如此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0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Matcap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2295522"/>
            <a:ext cx="79071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Matcap</a:t>
            </a:r>
            <a:r>
              <a:rPr lang="en-US" altLang="zh-CN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---Material Capture</a:t>
            </a: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材质捕捉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E8D2DAA-6728-C013-8422-EEB5373874D8}"/>
              </a:ext>
            </a:extLst>
          </p:cNvPr>
          <p:cNvSpPr txBox="1"/>
          <p:nvPr/>
        </p:nvSpPr>
        <p:spPr>
          <a:xfrm>
            <a:off x="1191215" y="2780225"/>
            <a:ext cx="296353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一种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不需要光照信息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就能得到各种不同材质的方法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695312-12B8-A8C7-57CF-DFDB95A03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3720587"/>
            <a:ext cx="23622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DC1FA19-961E-5E86-2878-9DADDE641813}"/>
              </a:ext>
            </a:extLst>
          </p:cNvPr>
          <p:cNvSpPr/>
          <p:nvPr/>
        </p:nvSpPr>
        <p:spPr>
          <a:xfrm>
            <a:off x="1953087" y="4677849"/>
            <a:ext cx="568171" cy="20486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406272-0789-3A39-58EF-3A6D7B7CE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544" y="3720587"/>
            <a:ext cx="21717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4D874-C6FC-3CED-B775-DC38B4D9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075" y="3720586"/>
            <a:ext cx="210502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496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做法：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使用物体空间法线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loat3 </a:t>
            </a:r>
            <a:r>
              <a:rPr lang="en-US" altLang="zh-CN" sz="16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 =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;</a:t>
            </a: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0900DCAE-9045-F9BA-7684-44157E9E8830}"/>
              </a:ext>
            </a:extLst>
          </p:cNvPr>
          <p:cNvSpPr txBox="1"/>
          <p:nvPr/>
        </p:nvSpPr>
        <p:spPr>
          <a:xfrm>
            <a:off x="1191214" y="3665037"/>
            <a:ext cx="6878588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问题：世界空间？物体空间？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我认为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物体空间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更好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好处：</a:t>
            </a:r>
            <a:endParaRPr lang="en-US" altLang="zh-CN" sz="16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物体下的法线一定是单位向量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不需要进行转换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法线朝向本来就是正确的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非均匀缩放也是如此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1792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为了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解决物体曲率低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的问题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5CF0633F-36D1-2324-4BEA-64E97802A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2855883"/>
            <a:ext cx="2617306" cy="289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705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为了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解决物体曲率低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的问题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5CF0633F-36D1-2324-4BEA-64E97802A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2855883"/>
            <a:ext cx="2617306" cy="289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B3FABC0-19CF-3560-4FB6-B198E08A32BE}"/>
              </a:ext>
            </a:extLst>
          </p:cNvPr>
          <p:cNvCxnSpPr/>
          <p:nvPr/>
        </p:nvCxnSpPr>
        <p:spPr>
          <a:xfrm flipV="1">
            <a:off x="2894120" y="4563122"/>
            <a:ext cx="1811045" cy="17755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F746561D-EA19-4A41-AC5C-303A6297FB37}"/>
              </a:ext>
            </a:extLst>
          </p:cNvPr>
          <p:cNvSpPr/>
          <p:nvPr/>
        </p:nvSpPr>
        <p:spPr>
          <a:xfrm>
            <a:off x="4793942" y="4323425"/>
            <a:ext cx="479394" cy="479394"/>
          </a:xfrm>
          <a:prstGeom prst="rect">
            <a:avLst/>
          </a:prstGeom>
          <a:solidFill>
            <a:srgbClr val="632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7EA808E-FE24-7E77-288A-F3DD643AA330}"/>
              </a:ext>
            </a:extLst>
          </p:cNvPr>
          <p:cNvCxnSpPr/>
          <p:nvPr/>
        </p:nvCxnSpPr>
        <p:spPr>
          <a:xfrm flipV="1">
            <a:off x="2805343" y="3478684"/>
            <a:ext cx="1811045" cy="17755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1211258-191E-B1E5-874E-89C8B4D8B6A4}"/>
              </a:ext>
            </a:extLst>
          </p:cNvPr>
          <p:cNvSpPr/>
          <p:nvPr/>
        </p:nvSpPr>
        <p:spPr>
          <a:xfrm>
            <a:off x="4705165" y="3238987"/>
            <a:ext cx="479394" cy="479394"/>
          </a:xfrm>
          <a:prstGeom prst="rect">
            <a:avLst/>
          </a:prstGeom>
          <a:solidFill>
            <a:srgbClr val="D3B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B7497D5-14A4-AE74-446B-258A36F50361}"/>
              </a:ext>
            </a:extLst>
          </p:cNvPr>
          <p:cNvCxnSpPr>
            <a:cxnSpLocks/>
          </p:cNvCxnSpPr>
          <p:nvPr/>
        </p:nvCxnSpPr>
        <p:spPr>
          <a:xfrm>
            <a:off x="1768135" y="4589756"/>
            <a:ext cx="2502024" cy="132277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7D071E23-CEB3-8CA0-48F3-CB805D562999}"/>
              </a:ext>
            </a:extLst>
          </p:cNvPr>
          <p:cNvSpPr/>
          <p:nvPr/>
        </p:nvSpPr>
        <p:spPr>
          <a:xfrm>
            <a:off x="4376691" y="5708982"/>
            <a:ext cx="479394" cy="479394"/>
          </a:xfrm>
          <a:prstGeom prst="rect">
            <a:avLst/>
          </a:prstGeom>
          <a:solidFill>
            <a:srgbClr val="B19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iSHEJI-8">
            <a:extLst>
              <a:ext uri="{FF2B5EF4-FFF2-40B4-BE49-F238E27FC236}">
                <a16:creationId xmlns:a16="http://schemas.microsoft.com/office/drawing/2014/main" id="{8BA8F4CE-403B-62B7-6149-0B0155E4B00C}"/>
              </a:ext>
            </a:extLst>
          </p:cNvPr>
          <p:cNvSpPr txBox="1"/>
          <p:nvPr/>
        </p:nvSpPr>
        <p:spPr>
          <a:xfrm>
            <a:off x="5658162" y="5911377"/>
            <a:ext cx="68785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由于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法线朝向一致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4990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方法：增加控制源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摄像机空间位置信息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5500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方法：增加控制源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摄像机空间位置信息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D1613809-6DB7-1977-FAF0-27F8F27842A7}"/>
              </a:ext>
            </a:extLst>
          </p:cNvPr>
          <p:cNvSpPr txBox="1"/>
          <p:nvPr/>
        </p:nvSpPr>
        <p:spPr>
          <a:xfrm>
            <a:off x="1191214" y="3141817"/>
            <a:ext cx="687858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是每个顶点的位置信息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在观察空间中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它也是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一个个向量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在摄像机前方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至少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是负值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因为摄像机的前面是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轴负方向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在摄像机后方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至少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是正值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9171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方法：增加控制源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摄像机空间位置信息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908582-FF0B-F98C-92C1-0935B516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14" y="2995668"/>
            <a:ext cx="5040599" cy="584775"/>
          </a:xfrm>
          <a:prstGeom prst="rect">
            <a:avLst/>
          </a:prstGeom>
        </p:spPr>
      </p:pic>
      <p:pic>
        <p:nvPicPr>
          <p:cNvPr id="39938" name="Picture 2">
            <a:extLst>
              <a:ext uri="{FF2B5EF4-FFF2-40B4-BE49-F238E27FC236}">
                <a16:creationId xmlns:a16="http://schemas.microsoft.com/office/drawing/2014/main" id="{73BC85B3-BED6-4182-D582-662B4D5F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068" y="3726592"/>
            <a:ext cx="1895724" cy="2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870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方法：增加控制源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摄像机空间位置信息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908582-FF0B-F98C-92C1-0935B516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14" y="2995668"/>
            <a:ext cx="5040599" cy="584775"/>
          </a:xfrm>
          <a:prstGeom prst="rect">
            <a:avLst/>
          </a:prstGeom>
        </p:spPr>
      </p:pic>
      <p:pic>
        <p:nvPicPr>
          <p:cNvPr id="39938" name="Picture 2">
            <a:extLst>
              <a:ext uri="{FF2B5EF4-FFF2-40B4-BE49-F238E27FC236}">
                <a16:creationId xmlns:a16="http://schemas.microsoft.com/office/drawing/2014/main" id="{73BC85B3-BED6-4182-D582-662B4D5F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068" y="3726592"/>
            <a:ext cx="1895724" cy="2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HEJI-8">
            <a:extLst>
              <a:ext uri="{FF2B5EF4-FFF2-40B4-BE49-F238E27FC236}">
                <a16:creationId xmlns:a16="http://schemas.microsoft.com/office/drawing/2014/main" id="{1BEAC081-C7F8-21EA-CDC4-951B49034D17}"/>
              </a:ext>
            </a:extLst>
          </p:cNvPr>
          <p:cNvSpPr txBox="1"/>
          <p:nvPr/>
        </p:nvSpPr>
        <p:spPr>
          <a:xfrm>
            <a:off x="3328468" y="3731483"/>
            <a:ext cx="687858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会发现：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都是朝向自己顶点的法线方向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都是朝向摄像机方向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D84B7DFF-4EAB-3F83-343A-4C590C6CD5FF}"/>
              </a:ext>
            </a:extLst>
          </p:cNvPr>
          <p:cNvSpPr txBox="1"/>
          <p:nvPr/>
        </p:nvSpPr>
        <p:spPr>
          <a:xfrm>
            <a:off x="3328468" y="4701117"/>
            <a:ext cx="6878588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特殊点代入</a:t>
            </a: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：</a:t>
            </a:r>
            <a:br>
              <a:rPr lang="en-US" altLang="zh-CN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(0,0,-1)---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是正中心点，两者方向一致，叉乘其实是没有结果的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(-0.7,0,-0.7)---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是</a:t>
            </a: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左前方点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，法线朝向左前方，而</a:t>
            </a: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vPos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朝向摄像机，最终叉乘结果为一个</a:t>
            </a: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向上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的向量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有：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左前方</a:t>
            </a:r>
            <a:r>
              <a:rPr lang="en-US" altLang="zh-CN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---</a:t>
            </a: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向上</a:t>
            </a:r>
            <a:endParaRPr lang="en-US" altLang="zh-CN" sz="16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右前方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---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向下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2154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方法：增加控制源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摄像机空间位置信息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908582-FF0B-F98C-92C1-0935B516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14" y="2995668"/>
            <a:ext cx="5040599" cy="584775"/>
          </a:xfrm>
          <a:prstGeom prst="rect">
            <a:avLst/>
          </a:prstGeom>
        </p:spPr>
      </p:pic>
      <p:pic>
        <p:nvPicPr>
          <p:cNvPr id="39938" name="Picture 2">
            <a:extLst>
              <a:ext uri="{FF2B5EF4-FFF2-40B4-BE49-F238E27FC236}">
                <a16:creationId xmlns:a16="http://schemas.microsoft.com/office/drawing/2014/main" id="{73BC85B3-BED6-4182-D582-662B4D5F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068" y="3726592"/>
            <a:ext cx="1895724" cy="2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HEJI-8">
            <a:extLst>
              <a:ext uri="{FF2B5EF4-FFF2-40B4-BE49-F238E27FC236}">
                <a16:creationId xmlns:a16="http://schemas.microsoft.com/office/drawing/2014/main" id="{1BEAC081-C7F8-21EA-CDC4-951B49034D17}"/>
              </a:ext>
            </a:extLst>
          </p:cNvPr>
          <p:cNvSpPr txBox="1"/>
          <p:nvPr/>
        </p:nvSpPr>
        <p:spPr>
          <a:xfrm>
            <a:off x="3328468" y="3731483"/>
            <a:ext cx="326764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会发现：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都是朝向自己顶点的法线方向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都是朝向摄像机方向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D84B7DFF-4EAB-3F83-343A-4C590C6CD5FF}"/>
              </a:ext>
            </a:extLst>
          </p:cNvPr>
          <p:cNvSpPr txBox="1"/>
          <p:nvPr/>
        </p:nvSpPr>
        <p:spPr>
          <a:xfrm>
            <a:off x="3328468" y="4701117"/>
            <a:ext cx="6878588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特殊点代入</a:t>
            </a: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：</a:t>
            </a:r>
            <a:br>
              <a:rPr lang="en-US" altLang="zh-CN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(0,0,-1)---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是正中心点，两者方向一致，叉乘其实是没有结果的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(-0.7,0,-0.7)---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是</a:t>
            </a: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左前方点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，法线朝向左前方，而</a:t>
            </a: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vPos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朝向摄像机，最终叉乘结果为一个</a:t>
            </a: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向上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的向量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有：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左前方</a:t>
            </a:r>
            <a:r>
              <a:rPr lang="en-US" altLang="zh-CN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---</a:t>
            </a: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向上</a:t>
            </a:r>
            <a:endParaRPr lang="en-US" altLang="zh-CN" sz="16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右前方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---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向下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FE541BD3-15D4-DEAC-856F-E73A0D168D60}"/>
              </a:ext>
            </a:extLst>
          </p:cNvPr>
          <p:cNvSpPr txBox="1"/>
          <p:nvPr/>
        </p:nvSpPr>
        <p:spPr>
          <a:xfrm>
            <a:off x="7836042" y="2841779"/>
            <a:ext cx="435595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重构：</a:t>
            </a:r>
            <a:b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特殊点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(-1,0,0)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最左，得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,0)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需要得到</a:t>
            </a: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en-US" altLang="zh-CN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-1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</a:t>
            </a:r>
            <a:r>
              <a:rPr lang="en-US" altLang="zh-CN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609C13E-4180-C42C-6508-0B8BF9F5CBDF}"/>
              </a:ext>
            </a:extLst>
          </p:cNvPr>
          <p:cNvCxnSpPr>
            <a:cxnSpLocks/>
          </p:cNvCxnSpPr>
          <p:nvPr/>
        </p:nvCxnSpPr>
        <p:spPr>
          <a:xfrm>
            <a:off x="4731797" y="6160435"/>
            <a:ext cx="745725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HEJI-8">
            <a:extLst>
              <a:ext uri="{FF2B5EF4-FFF2-40B4-BE49-F238E27FC236}">
                <a16:creationId xmlns:a16="http://schemas.microsoft.com/office/drawing/2014/main" id="{07B62306-AC28-45FF-2816-A276F7F2636A}"/>
              </a:ext>
            </a:extLst>
          </p:cNvPr>
          <p:cNvSpPr txBox="1"/>
          <p:nvPr/>
        </p:nvSpPr>
        <p:spPr>
          <a:xfrm>
            <a:off x="5624023" y="6037324"/>
            <a:ext cx="225047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需要映射回原来的情况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AA2D26C-3AC8-4B51-1D2C-B9E846CA6C60}"/>
              </a:ext>
            </a:extLst>
          </p:cNvPr>
          <p:cNvCxnSpPr>
            <a:cxnSpLocks/>
          </p:cNvCxnSpPr>
          <p:nvPr/>
        </p:nvCxnSpPr>
        <p:spPr>
          <a:xfrm flipH="1">
            <a:off x="6311712" y="3288055"/>
            <a:ext cx="1438494" cy="12608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706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方法：增加控制源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摄像机空间位置信息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908582-FF0B-F98C-92C1-0935B516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14" y="2995668"/>
            <a:ext cx="5040599" cy="584775"/>
          </a:xfrm>
          <a:prstGeom prst="rect">
            <a:avLst/>
          </a:prstGeom>
        </p:spPr>
      </p:pic>
      <p:sp>
        <p:nvSpPr>
          <p:cNvPr id="7" name="iSHEJI-8">
            <a:extLst>
              <a:ext uri="{FF2B5EF4-FFF2-40B4-BE49-F238E27FC236}">
                <a16:creationId xmlns:a16="http://schemas.microsoft.com/office/drawing/2014/main" id="{1BEAC081-C7F8-21EA-CDC4-951B49034D17}"/>
              </a:ext>
            </a:extLst>
          </p:cNvPr>
          <p:cNvSpPr txBox="1"/>
          <p:nvPr/>
        </p:nvSpPr>
        <p:spPr>
          <a:xfrm>
            <a:off x="1191214" y="3726592"/>
            <a:ext cx="3267641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：映射问题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与普通版一致，但是</a:t>
            </a: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更难处理</a:t>
            </a:r>
            <a:endParaRPr lang="en-US" altLang="zh-CN" sz="16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：视角问题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5DFBC57A-C2BF-0004-D033-57A759C32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4711477"/>
            <a:ext cx="1811259" cy="18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>
            <a:extLst>
              <a:ext uri="{FF2B5EF4-FFF2-40B4-BE49-F238E27FC236}">
                <a16:creationId xmlns:a16="http://schemas.microsoft.com/office/drawing/2014/main" id="{8E0BBD20-2EE7-CC80-4CE6-ACD4872DC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793" y="4776187"/>
            <a:ext cx="2627837" cy="17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68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方法：增加控制源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摄像机空间位置信息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908582-FF0B-F98C-92C1-0935B516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14" y="2995668"/>
            <a:ext cx="5040599" cy="584775"/>
          </a:xfrm>
          <a:prstGeom prst="rect">
            <a:avLst/>
          </a:prstGeom>
        </p:spPr>
      </p:pic>
      <p:sp>
        <p:nvSpPr>
          <p:cNvPr id="7" name="iSHEJI-8">
            <a:extLst>
              <a:ext uri="{FF2B5EF4-FFF2-40B4-BE49-F238E27FC236}">
                <a16:creationId xmlns:a16="http://schemas.microsoft.com/office/drawing/2014/main" id="{1BEAC081-C7F8-21EA-CDC4-951B49034D17}"/>
              </a:ext>
            </a:extLst>
          </p:cNvPr>
          <p:cNvSpPr txBox="1"/>
          <p:nvPr/>
        </p:nvSpPr>
        <p:spPr>
          <a:xfrm>
            <a:off x="1191214" y="3726592"/>
            <a:ext cx="3267641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：映射问题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与普通版一致，但是</a:t>
            </a: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更难处理</a:t>
            </a:r>
            <a:endParaRPr lang="en-US" altLang="zh-CN" sz="16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：视角问题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5DFBC57A-C2BF-0004-D033-57A759C32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4711477"/>
            <a:ext cx="1811259" cy="18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>
            <a:extLst>
              <a:ext uri="{FF2B5EF4-FFF2-40B4-BE49-F238E27FC236}">
                <a16:creationId xmlns:a16="http://schemas.microsoft.com/office/drawing/2014/main" id="{8E0BBD20-2EE7-CC80-4CE6-ACD4872DC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793" y="4776187"/>
            <a:ext cx="2627837" cy="17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6" name="Picture 2">
            <a:extLst>
              <a:ext uri="{FF2B5EF4-FFF2-40B4-BE49-F238E27FC236}">
                <a16:creationId xmlns:a16="http://schemas.microsoft.com/office/drawing/2014/main" id="{0A8924E0-E83A-5384-2F85-235083DFC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13" y="2552564"/>
            <a:ext cx="2337417" cy="39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356909B8-0F47-4615-5CB2-D1DA24F3B1F9}"/>
              </a:ext>
            </a:extLst>
          </p:cNvPr>
          <p:cNvCxnSpPr>
            <a:cxnSpLocks/>
          </p:cNvCxnSpPr>
          <p:nvPr/>
        </p:nvCxnSpPr>
        <p:spPr>
          <a:xfrm flipV="1">
            <a:off x="6010182" y="4447713"/>
            <a:ext cx="1020933" cy="109128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HEJI-8">
            <a:extLst>
              <a:ext uri="{FF2B5EF4-FFF2-40B4-BE49-F238E27FC236}">
                <a16:creationId xmlns:a16="http://schemas.microsoft.com/office/drawing/2014/main" id="{43C60A46-EA92-B1E3-7725-0F8E2BAF99FD}"/>
              </a:ext>
            </a:extLst>
          </p:cNvPr>
          <p:cNvSpPr txBox="1"/>
          <p:nvPr/>
        </p:nvSpPr>
        <p:spPr>
          <a:xfrm>
            <a:off x="9552019" y="6142679"/>
            <a:ext cx="218918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越远越趋向于同一方向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6666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Matcap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2295522"/>
            <a:ext cx="79071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Matcap</a:t>
            </a:r>
            <a:r>
              <a:rPr lang="en-US" altLang="zh-CN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---Material Capture</a:t>
            </a: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材质捕捉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E8D2DAA-6728-C013-8422-EEB5373874D8}"/>
              </a:ext>
            </a:extLst>
          </p:cNvPr>
          <p:cNvSpPr txBox="1"/>
          <p:nvPr/>
        </p:nvSpPr>
        <p:spPr>
          <a:xfrm>
            <a:off x="1191215" y="2780225"/>
            <a:ext cx="296353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一种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不需要光照信息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就能得到各种不同材质的方法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695312-12B8-A8C7-57CF-DFDB95A03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3720587"/>
            <a:ext cx="23622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DC1FA19-961E-5E86-2878-9DADDE641813}"/>
              </a:ext>
            </a:extLst>
          </p:cNvPr>
          <p:cNvSpPr/>
          <p:nvPr/>
        </p:nvSpPr>
        <p:spPr>
          <a:xfrm>
            <a:off x="1953087" y="4677849"/>
            <a:ext cx="568171" cy="20486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406272-0789-3A39-58EF-3A6D7B7CE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544" y="3720587"/>
            <a:ext cx="21717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4D874-C6FC-3CED-B775-DC38B4D9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075" y="3720586"/>
            <a:ext cx="210502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2F587F4C-D823-F5BE-0380-889D00892C64}"/>
              </a:ext>
            </a:extLst>
          </p:cNvPr>
          <p:cNvSpPr txBox="1"/>
          <p:nvPr/>
        </p:nvSpPr>
        <p:spPr>
          <a:xfrm>
            <a:off x="7054244" y="316459"/>
            <a:ext cx="296353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简单理解：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一张存储了各个法线朝向所应采样的贴图信息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02F9CE-239E-8D55-D350-9D5472F55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244" y="1355160"/>
            <a:ext cx="657143" cy="657143"/>
          </a:xfrm>
          <a:prstGeom prst="rect">
            <a:avLst/>
          </a:prstGeom>
        </p:spPr>
      </p:pic>
      <p:sp>
        <p:nvSpPr>
          <p:cNvPr id="8" name="iSHEJI-8">
            <a:extLst>
              <a:ext uri="{FF2B5EF4-FFF2-40B4-BE49-F238E27FC236}">
                <a16:creationId xmlns:a16="http://schemas.microsoft.com/office/drawing/2014/main" id="{4767538F-8A2B-5649-FAC8-E27AE16F6167}"/>
              </a:ext>
            </a:extLst>
          </p:cNvPr>
          <p:cNvSpPr txBox="1"/>
          <p:nvPr/>
        </p:nvSpPr>
        <p:spPr>
          <a:xfrm>
            <a:off x="7782213" y="1581640"/>
            <a:ext cx="232945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大约法线朝向为左后上方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45°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的位置会出现高光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1282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方法：增加控制源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摄像机空间位置信息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908582-FF0B-F98C-92C1-0935B516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14" y="2995668"/>
            <a:ext cx="5040599" cy="584775"/>
          </a:xfrm>
          <a:prstGeom prst="rect">
            <a:avLst/>
          </a:prstGeom>
        </p:spPr>
      </p:pic>
      <p:sp>
        <p:nvSpPr>
          <p:cNvPr id="7" name="iSHEJI-8">
            <a:extLst>
              <a:ext uri="{FF2B5EF4-FFF2-40B4-BE49-F238E27FC236}">
                <a16:creationId xmlns:a16="http://schemas.microsoft.com/office/drawing/2014/main" id="{1BEAC081-C7F8-21EA-CDC4-951B49034D17}"/>
              </a:ext>
            </a:extLst>
          </p:cNvPr>
          <p:cNvSpPr txBox="1"/>
          <p:nvPr/>
        </p:nvSpPr>
        <p:spPr>
          <a:xfrm>
            <a:off x="1191214" y="3726592"/>
            <a:ext cx="32676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好处：对曲率低的物体非常友好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A0872678-769F-F362-0693-1CBC263F2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4170105"/>
            <a:ext cx="3851303" cy="224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099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简单总结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084682" y="1727350"/>
            <a:ext cx="687858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三种方法：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C9BCA600-853C-C96F-0679-A7BD5C6ADB83}"/>
              </a:ext>
            </a:extLst>
          </p:cNvPr>
          <p:cNvSpPr txBox="1"/>
          <p:nvPr/>
        </p:nvSpPr>
        <p:spPr>
          <a:xfrm>
            <a:off x="1084682" y="3680463"/>
            <a:ext cx="6878588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目前来说，基础版是最完善的，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一般使用基础版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即可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如果需要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用于固定光照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，也就是视角改变贴图也不会变的情况，可以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使用固定光照版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可以很好地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类物体采样单一的问题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7021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制作与获取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C9BCA600-853C-C96F-0679-A7BD5C6ADB83}"/>
              </a:ext>
            </a:extLst>
          </p:cNvPr>
          <p:cNvSpPr txBox="1"/>
          <p:nvPr/>
        </p:nvSpPr>
        <p:spPr>
          <a:xfrm>
            <a:off x="1191214" y="2393201"/>
            <a:ext cx="68785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有以下途经：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784F421C-D81F-AE1E-6EDE-0EC5531FAFAB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获取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8A990D-E84C-CBD8-1D18-E0D0E391B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55" y="3045436"/>
            <a:ext cx="2504762" cy="1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60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制作与获取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C9BCA600-853C-C96F-0679-A7BD5C6ADB83}"/>
              </a:ext>
            </a:extLst>
          </p:cNvPr>
          <p:cNvSpPr txBox="1"/>
          <p:nvPr/>
        </p:nvSpPr>
        <p:spPr>
          <a:xfrm>
            <a:off x="1191214" y="2393201"/>
            <a:ext cx="68785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一种简单的方法：使用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截图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784F421C-D81F-AE1E-6EDE-0EC5531FAFAB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制作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CA5BAAE9-7345-0251-A0F9-89353548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2914028"/>
            <a:ext cx="2746324" cy="270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1C8EC448-D60E-B844-B4CD-8ADC0A013D6A}"/>
              </a:ext>
            </a:extLst>
          </p:cNvPr>
          <p:cNvCxnSpPr>
            <a:cxnSpLocks/>
          </p:cNvCxnSpPr>
          <p:nvPr/>
        </p:nvCxnSpPr>
        <p:spPr>
          <a:xfrm>
            <a:off x="4120041" y="4266796"/>
            <a:ext cx="1375237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156" name="Picture 4">
            <a:extLst>
              <a:ext uri="{FF2B5EF4-FFF2-40B4-BE49-F238E27FC236}">
                <a16:creationId xmlns:a16="http://schemas.microsoft.com/office/drawing/2014/main" id="{B793132B-6DAC-6AE1-4216-97078D24F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224" y="3319058"/>
            <a:ext cx="19050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1E241D-1233-0F08-B66C-AEB2417C5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724" y="983949"/>
            <a:ext cx="3686480" cy="216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55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5D8EC3D0-F8BE-2CA9-6344-8DB5E81A4D8D}"/>
              </a:ext>
            </a:extLst>
          </p:cNvPr>
          <p:cNvSpPr txBox="1"/>
          <p:nvPr/>
        </p:nvSpPr>
        <p:spPr>
          <a:xfrm>
            <a:off x="6362330" y="2295521"/>
            <a:ext cx="31545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将贴图映射到物体上，使物体的呈现就好像贴图的样子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2B4C4C8-1D45-1D93-4E8D-487F89B9C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4844796" cy="352998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4DE8CE2-E299-9215-7498-0A0929394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192" y="2785478"/>
            <a:ext cx="2695685" cy="2731417"/>
          </a:xfrm>
          <a:prstGeom prst="rect">
            <a:avLst/>
          </a:prstGeom>
          <a:noFill/>
          <a:scene3d>
            <a:camera prst="orthographicFront">
              <a:rot lat="600000" lon="19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113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5D8EC3D0-F8BE-2CA9-6344-8DB5E81A4D8D}"/>
              </a:ext>
            </a:extLst>
          </p:cNvPr>
          <p:cNvSpPr txBox="1"/>
          <p:nvPr/>
        </p:nvSpPr>
        <p:spPr>
          <a:xfrm>
            <a:off x="6362330" y="2295521"/>
            <a:ext cx="31545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将贴图映射到物体上，使物体的呈现就好像贴图的样子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2B4C4C8-1D45-1D93-4E8D-487F89B9C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4844796" cy="352998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4DE8CE2-E299-9215-7498-0A0929394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192" y="2785478"/>
            <a:ext cx="2695685" cy="2731417"/>
          </a:xfrm>
          <a:prstGeom prst="rect">
            <a:avLst/>
          </a:prstGeom>
          <a:noFill/>
          <a:scene3d>
            <a:camera prst="orthographicFront">
              <a:rot lat="600000" lon="19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6385589" y="3331374"/>
            <a:ext cx="396577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</a:t>
            </a:r>
            <a:endParaRPr lang="en-US" altLang="zh-CN" sz="24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使用摄像机空间下的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r>
              <a:rPr lang="en-US" altLang="zh-CN" sz="20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5790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39657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使用摄像机空间下的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C2C8B7-C0F8-46C0-E10E-26B0EEAAE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3429000"/>
            <a:ext cx="23812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0091E52F-E1C4-8148-5A34-2D17AEA3D0E1}"/>
              </a:ext>
            </a:extLst>
          </p:cNvPr>
          <p:cNvSpPr txBox="1"/>
          <p:nvPr/>
        </p:nvSpPr>
        <p:spPr>
          <a:xfrm>
            <a:off x="804573" y="5391150"/>
            <a:ext cx="31545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正视角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1273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39657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使用摄像机空间下的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C2C8B7-C0F8-46C0-E10E-26B0EEAAE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3429000"/>
            <a:ext cx="23812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0091E52F-E1C4-8148-5A34-2D17AEA3D0E1}"/>
              </a:ext>
            </a:extLst>
          </p:cNvPr>
          <p:cNvSpPr txBox="1"/>
          <p:nvPr/>
        </p:nvSpPr>
        <p:spPr>
          <a:xfrm>
            <a:off x="804573" y="5391150"/>
            <a:ext cx="31545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正视角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BB4FD16-1CC6-E925-C300-CFBF556F4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769" y="1180175"/>
            <a:ext cx="4210975" cy="421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679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dirty="0">
            <a:solidFill>
              <a:schemeClr val="bg1">
                <a:alpha val="80000"/>
              </a:schemeClr>
            </a:solidFill>
            <a:effectLst/>
            <a:latin typeface="阿里巴巴普惠体 2.0 35 Thin" panose="00020600040101010101" pitchFamily="18" charset="-122"/>
            <a:ea typeface="阿里巴巴普惠体 2.0 35 Thin" panose="00020600040101010101" pitchFamily="18" charset="-122"/>
            <a:cs typeface="阿里巴巴普惠体 2.0 45 Light" panose="00020600040101010101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2411</Words>
  <Application>Microsoft Office PowerPoint</Application>
  <PresentationFormat>宽屏</PresentationFormat>
  <Paragraphs>613</Paragraphs>
  <Slides>53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0" baseType="lpstr">
      <vt:lpstr>阿里巴巴普惠体 2.0 35 Thin</vt:lpstr>
      <vt:lpstr>阿里巴巴普惠体 2.0 95 ExtraBold</vt:lpstr>
      <vt:lpstr>等线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l</cp:lastModifiedBy>
  <cp:revision>20</cp:revision>
  <dcterms:created xsi:type="dcterms:W3CDTF">2023-01-25T17:41:31Z</dcterms:created>
  <dcterms:modified xsi:type="dcterms:W3CDTF">2023-03-12T06:05:07Z</dcterms:modified>
</cp:coreProperties>
</file>